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1"/>
  </p:notesMasterIdLst>
  <p:handoutMasterIdLst>
    <p:handoutMasterId r:id="rId12"/>
  </p:handoutMasterIdLst>
  <p:sldIdLst>
    <p:sldId id="435" r:id="rId2"/>
    <p:sldId id="428" r:id="rId3"/>
    <p:sldId id="430" r:id="rId4"/>
    <p:sldId id="431" r:id="rId5"/>
    <p:sldId id="439" r:id="rId6"/>
    <p:sldId id="440" r:id="rId7"/>
    <p:sldId id="429" r:id="rId8"/>
    <p:sldId id="433" r:id="rId9"/>
    <p:sldId id="438" r:id="rId10"/>
  </p:sldIdLst>
  <p:sldSz cx="9906000" cy="6858000" type="A4"/>
  <p:notesSz cx="6797675" cy="9928225"/>
  <p:custDataLst>
    <p:tags r:id="rId1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C3F92"/>
    <a:srgbClr val="0B4993"/>
    <a:srgbClr val="CC9900"/>
    <a:srgbClr val="660066"/>
    <a:srgbClr val="333333"/>
    <a:srgbClr val="5F5F5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279" autoAdjust="0"/>
  </p:normalViewPr>
  <p:slideViewPr>
    <p:cSldViewPr>
      <p:cViewPr>
        <p:scale>
          <a:sx n="117" d="100"/>
          <a:sy n="117" d="100"/>
        </p:scale>
        <p:origin x="-1254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09091DC9-20DA-4F5F-8AF0-660CA5BA97CC}" type="datetimeFigureOut">
              <a:rPr lang="ru-RU"/>
              <a:pPr>
                <a:defRPr/>
              </a:pPr>
              <a:t>27.02.2024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1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51276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AC69847F-BC6D-415A-AB81-28E2AF0142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2539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8FF5D2E2-43B2-4BBD-B40E-45E46A5417D4}" type="datetimeFigureOut">
              <a:rPr lang="ru-RU"/>
              <a:pPr>
                <a:defRPr/>
              </a:pPr>
              <a:t>27.02.2024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2950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7863" y="4714875"/>
            <a:ext cx="54419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1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1276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5DC1EF62-428B-4A55-8A49-29D4D214BF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6364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67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0826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44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38373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5011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336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27.02.2024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32054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27.02.2024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52146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27.02.2024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7931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27.02.2024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1612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27.02.2024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1903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27.02.2024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6893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6385F8-3910-43C4-A054-1DACB998716F}" type="datetime1">
              <a:rPr lang="ru-RU" smtClean="0"/>
              <a:t>27.02.2024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aphicFrame>
        <p:nvGraphicFramePr>
          <p:cNvPr id="7" name="Объект 6" hidden="1">
            <a:extLst>
              <a:ext uri="{FF2B5EF4-FFF2-40B4-BE49-F238E27FC236}">
                <a16:creationId xmlns="" xmlns:a16="http://schemas.microsoft.com/office/drawing/2014/main" id="{D2188727-96D6-4DD2-BBAA-E46E82FD76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867128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7" name="Слайд think-cell" r:id="rId16" imgW="443" imgH="443" progId="TCLayout.ActiveDocument.1">
                  <p:embed/>
                </p:oleObj>
              </mc:Choice>
              <mc:Fallback>
                <p:oleObj name="Слайд think-cell" r:id="rId1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 hidden="1">
            <a:extLst>
              <a:ext uri="{FF2B5EF4-FFF2-40B4-BE49-F238E27FC236}">
                <a16:creationId xmlns="" xmlns:a16="http://schemas.microsoft.com/office/drawing/2014/main" id="{0758FAD8-99FF-46E4-8FE2-B6967A8D7C9B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ru-RU" sz="44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0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cut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9.xml"/><Relationship Id="rId7" Type="http://schemas.openxmlformats.org/officeDocument/2006/relationships/image" Target="../media/image1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1.xml"/><Relationship Id="rId7" Type="http://schemas.openxmlformats.org/officeDocument/2006/relationships/image" Target="../media/image1.emf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image" Target="../media/image1.emf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image" Target="../media/image1.emf"/><Relationship Id="rId12" Type="http://schemas.openxmlformats.org/officeDocument/2006/relationships/image" Target="../media/image6.jpeg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5.jpeg"/><Relationship Id="rId5" Type="http://schemas.openxmlformats.org/officeDocument/2006/relationships/notesSlide" Target="../notesSlides/notesSlide6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7.xml"/><Relationship Id="rId7" Type="http://schemas.openxmlformats.org/officeDocument/2006/relationships/image" Target="../media/image1.emf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9.xml"/><Relationship Id="rId7" Type="http://schemas.openxmlformats.org/officeDocument/2006/relationships/image" Target="../media/image1.emf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1.xml"/><Relationship Id="rId7" Type="http://schemas.openxmlformats.org/officeDocument/2006/relationships/image" Target="../media/image1.emf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="" xmlns:a16="http://schemas.microsoft.com/office/drawing/2014/main" id="{9FBD7EB6-6836-4930-BBEE-6F52CA87AE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117770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1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>
            <a:extLst>
              <a:ext uri="{FF2B5EF4-FFF2-40B4-BE49-F238E27FC236}">
                <a16:creationId xmlns="" xmlns:a16="http://schemas.microsoft.com/office/drawing/2014/main" id="{FC32112C-6258-4DAD-963F-B0D13D7ECCB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536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034" y="5517232"/>
            <a:ext cx="9150350" cy="108012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заместитель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управления Д.В. Колегов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3" y="1690689"/>
            <a:ext cx="9906000" cy="714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 dirty="0"/>
          </a:p>
        </p:txBody>
      </p:sp>
      <p:pic>
        <p:nvPicPr>
          <p:cNvPr id="15364" name="Picture 41" descr="fsetan_emblema200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57675" y="98661"/>
            <a:ext cx="1412875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670550" y="567635"/>
            <a:ext cx="39629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80000"/>
              </a:lnSpc>
            </a:pPr>
            <a:endParaRPr lang="ru-RU" sz="1600" dirty="0">
              <a:latin typeface="Cambria" pitchFamily="18" charset="0"/>
            </a:endParaRP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Сибирское управление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Федеральной службы по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экологическому, технологическому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и атомному надзору</a:t>
            </a:r>
          </a:p>
        </p:txBody>
      </p:sp>
      <p:grpSp>
        <p:nvGrpSpPr>
          <p:cNvPr id="10" name="Группа 34"/>
          <p:cNvGrpSpPr/>
          <p:nvPr/>
        </p:nvGrpSpPr>
        <p:grpSpPr>
          <a:xfrm>
            <a:off x="0" y="367094"/>
            <a:ext cx="8915400" cy="403541"/>
            <a:chOff x="35496" y="332656"/>
            <a:chExt cx="9107488" cy="419795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35496" y="476672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5496" y="620688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5496" y="332656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ysClr val="window" lastClr="FFFFFF"/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15367" name="Заголовок 1"/>
          <p:cNvSpPr>
            <a:spLocks/>
          </p:cNvSpPr>
          <p:nvPr/>
        </p:nvSpPr>
        <p:spPr bwMode="auto">
          <a:xfrm>
            <a:off x="1" y="770634"/>
            <a:ext cx="3584847" cy="99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80000"/>
              </a:lnSpc>
            </a:pPr>
            <a:endParaRPr lang="ru-RU" sz="1800" dirty="0"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dirty="0">
                <a:latin typeface="Cambria" pitchFamily="18" charset="0"/>
              </a:rPr>
              <a:t>  РОСТЕХНАДЗОР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64568" y="2204864"/>
            <a:ext cx="82653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«Анализ аварийных ситуаций на объектах теплоснабжения, произошедших в 2023 году и текущем периоде 2024 года. </a:t>
            </a:r>
          </a:p>
          <a:p>
            <a:pPr algn="ctr"/>
            <a:r>
              <a:rPr lang="ru-RU" sz="3200" dirty="0"/>
              <a:t>Принятые Сибирским управлением </a:t>
            </a:r>
            <a:r>
              <a:rPr lang="ru-RU" sz="3200" dirty="0" err="1"/>
              <a:t>Ростехнадзора</a:t>
            </a:r>
            <a:r>
              <a:rPr lang="ru-RU" sz="3200" dirty="0"/>
              <a:t> меры к теплоснабжающим и </a:t>
            </a:r>
            <a:r>
              <a:rPr lang="ru-RU" sz="3200" dirty="0" err="1"/>
              <a:t>теплосетевым</a:t>
            </a:r>
            <a:r>
              <a:rPr lang="ru-RU" sz="3200" dirty="0"/>
              <a:t> организациям»</a:t>
            </a:r>
          </a:p>
        </p:txBody>
      </p:sp>
    </p:spTree>
    <p:extLst>
      <p:ext uri="{BB962C8B-B14F-4D97-AF65-F5344CB8AC3E}">
        <p14:creationId xmlns:p14="http://schemas.microsoft.com/office/powerpoint/2010/main" val="121690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865308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6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71950"/>
            <a:ext cx="8915400" cy="1161264"/>
            <a:chOff x="35496" y="25624"/>
            <a:chExt cx="9107488" cy="120803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25624"/>
              <a:ext cx="4315393" cy="1208038"/>
              <a:chOff x="35496" y="25624"/>
              <a:chExt cx="4315393" cy="120803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25624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9465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38604" y="773119"/>
            <a:ext cx="8424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800" dirty="0"/>
              <a:t>За последние пять лет наблюдается следующая ситуация по оценке готовности муниципальных образований Новосибирской области к ОЗП: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366416"/>
              </p:ext>
            </p:extLst>
          </p:nvPr>
        </p:nvGraphicFramePr>
        <p:xfrm>
          <a:off x="268624" y="1463191"/>
          <a:ext cx="9364897" cy="3189946"/>
        </p:xfrm>
        <a:graphic>
          <a:graphicData uri="http://schemas.openxmlformats.org/drawingml/2006/table">
            <a:tbl>
              <a:tblPr/>
              <a:tblGrid>
                <a:gridCol w="660082"/>
                <a:gridCol w="1071966"/>
                <a:gridCol w="1224136"/>
                <a:gridCol w="2448272"/>
                <a:gridCol w="1944216"/>
                <a:gridCol w="2016225"/>
              </a:tblGrid>
              <a:tr h="345749"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Динамика оценки готовности муниципальных образований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Новосибирской области (МО) к ОЗП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МО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МО, 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получивших паспорта готовности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Процент готовности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МО, 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получивших паспорта готовности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7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2018-2019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84,1%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88%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2020-2021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95,3%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2021-2022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96,7%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96,6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2023-2024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107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97,3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(выданы акты готовности 3 МО)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8529" y="4781344"/>
            <a:ext cx="93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 Необходимо </a:t>
            </a:r>
            <a:r>
              <a:rPr lang="ru-RU" sz="1600" dirty="0"/>
              <a:t>отметить, что получение паспорта готовности не гарантирует безаварийное прохождение отопительного сезона</a:t>
            </a:r>
            <a:r>
              <a:rPr lang="ru-RU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69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848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6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-5612" y="34796"/>
            <a:ext cx="8921013" cy="1198418"/>
            <a:chOff x="29762" y="-13026"/>
            <a:chExt cx="9113222" cy="124668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9762" y="-13026"/>
              <a:ext cx="4315393" cy="1246688"/>
              <a:chOff x="29762" y="-13026"/>
              <a:chExt cx="4315393" cy="124668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9762" y="-13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1770" y="5877274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5446" y="717953"/>
            <a:ext cx="936807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400" b="0" dirty="0" smtClean="0"/>
              <a:t>   </a:t>
            </a:r>
            <a:r>
              <a:rPr lang="ru-RU" sz="1600" b="0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1600" b="0" dirty="0">
                <a:solidFill>
                  <a:schemeClr val="tx2">
                    <a:lumMod val="50000"/>
                  </a:schemeClr>
                </a:solidFill>
              </a:rPr>
              <a:t>соответствии с требованиями приложения № 1  данных </a:t>
            </a:r>
            <a:r>
              <a:rPr lang="ru-RU" sz="1600" b="0" dirty="0" smtClean="0">
                <a:solidFill>
                  <a:schemeClr val="tx2">
                    <a:lumMod val="50000"/>
                  </a:schemeClr>
                </a:solidFill>
              </a:rPr>
              <a:t>Правил </a:t>
            </a:r>
            <a:r>
              <a:rPr lang="ru-RU" sz="1600" b="0" dirty="0">
                <a:solidFill>
                  <a:schemeClr val="tx2">
                    <a:lumMod val="50000"/>
                  </a:schemeClr>
                </a:solidFill>
              </a:rPr>
              <a:t>в области  промышленной безопасности при использовании оборудования, работающего под избыточным давлением, утвержденных приказом Федеральной службы по экологическому, технологическому и атомному надзору от 15.12.2020  № 536</a:t>
            </a: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sz="1600" b="0" dirty="0">
              <a:solidFill>
                <a:schemeClr val="tx2">
                  <a:lumMod val="75000"/>
                </a:schemeClr>
              </a:solidFill>
            </a:endParaRPr>
          </a:p>
          <a:p>
            <a:pPr indent="457200" algn="just"/>
            <a:r>
              <a:rPr lang="ru-RU" sz="1600" b="0" dirty="0" smtClean="0"/>
              <a:t>  </a:t>
            </a:r>
            <a:r>
              <a:rPr lang="ru-RU" sz="1800" b="0" dirty="0" smtClean="0"/>
              <a:t>К </a:t>
            </a:r>
            <a:r>
              <a:rPr lang="ru-RU" sz="2400" u="sng" dirty="0"/>
              <a:t>аварии</a:t>
            </a:r>
            <a:r>
              <a:rPr lang="ru-RU" sz="1800" b="0" dirty="0"/>
              <a:t>  следует относить:</a:t>
            </a:r>
          </a:p>
          <a:p>
            <a:pPr indent="457200" algn="just"/>
            <a:r>
              <a:rPr lang="ru-RU" sz="1600" b="0" dirty="0" smtClean="0"/>
              <a:t>  разрушение оборудования </a:t>
            </a:r>
            <a:r>
              <a:rPr lang="ru-RU" sz="1600" b="0" dirty="0"/>
              <a:t>либо его основных (одного или нескольких) элементов, сопровождающееся </a:t>
            </a:r>
            <a:r>
              <a:rPr lang="ru-RU" sz="1600" dirty="0"/>
              <a:t>раскрытием (разрывом) стенок корпуса</a:t>
            </a:r>
            <a:r>
              <a:rPr lang="ru-RU" sz="1600" b="0" dirty="0"/>
              <a:t> и </a:t>
            </a:r>
            <a:r>
              <a:rPr lang="ru-RU" sz="1600" b="0" dirty="0">
                <a:solidFill>
                  <a:schemeClr val="tx2">
                    <a:lumMod val="75000"/>
                  </a:schemeClr>
                </a:solidFill>
              </a:rPr>
              <a:t>иных</a:t>
            </a:r>
            <a:r>
              <a:rPr lang="ru-RU" sz="1600" b="0" dirty="0"/>
              <a:t> элементов оборудования, с выбросом расширяющейся в объёме среды и возможным разлетом осколков, произошедшее вследствие недопустимого повышения избыточного давления рабочей среды либо по причине потери прочностных свойств конструктивных материалов оборудования в результате развития дефектов в процессе его эксплуатации, из-за которого невозможно восстановление работоспособного состояния оборудования либо требуется восстановительный ремонт или замена разрушенных основных элементов оборудования;</a:t>
            </a:r>
          </a:p>
          <a:p>
            <a:pPr indent="457200" algn="just"/>
            <a:r>
              <a:rPr lang="ru-RU" sz="1600" b="0" dirty="0" smtClean="0"/>
              <a:t>   разрушение </a:t>
            </a:r>
            <a:r>
              <a:rPr lang="ru-RU" sz="1600" b="0" dirty="0"/>
              <a:t>(деформация) опорных металлоконструкций (каркаса) с </a:t>
            </a:r>
            <a:r>
              <a:rPr lang="ru-RU" sz="1600" dirty="0"/>
              <a:t>полной или частичной потерей </a:t>
            </a:r>
            <a:r>
              <a:rPr lang="ru-RU" sz="1600" b="0" dirty="0"/>
              <a:t>ими </a:t>
            </a:r>
            <a:r>
              <a:rPr lang="ru-RU" sz="1600" dirty="0"/>
              <a:t>несущей способности</a:t>
            </a:r>
            <a:r>
              <a:rPr lang="ru-RU" sz="1600" b="0" dirty="0"/>
              <a:t>, произошедшее при разрушении элементов оборудования либо приведшее к их разрушению, после которого невозможно восстановление работоспособного состояния оборудования либо требуется восстановительный ремонт или замена разрушенных основных элементов оборудования и частей металлоконструкций;</a:t>
            </a:r>
          </a:p>
          <a:p>
            <a:pPr indent="457200" algn="just"/>
            <a:r>
              <a:rPr lang="ru-RU" sz="1600" b="0" dirty="0" smtClean="0"/>
              <a:t>   разрушение </a:t>
            </a:r>
            <a:r>
              <a:rPr lang="ru-RU" sz="1600" b="0" dirty="0"/>
              <a:t>оборудования или его основных элементов при работе под давлением и опорных металлоконструкций (каркаса) с полной или частичной потерей несущей способности под действием </a:t>
            </a:r>
            <a:r>
              <a:rPr lang="ru-RU" sz="1600" dirty="0"/>
              <a:t>внешних факторов</a:t>
            </a:r>
            <a:r>
              <a:rPr lang="ru-RU" sz="1600" b="0" dirty="0"/>
              <a:t>: механического воздействия на наружную поверхность элемента либо неконтролируемого взрыва и (или) пожара, приведших к аварии оборудования.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305448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029156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9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-5612" y="34796"/>
            <a:ext cx="8921013" cy="1198418"/>
            <a:chOff x="29762" y="-13026"/>
            <a:chExt cx="9113222" cy="124668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9762" y="-13026"/>
              <a:ext cx="4315393" cy="1246688"/>
              <a:chOff x="29762" y="-13026"/>
              <a:chExt cx="4315393" cy="124668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9762" y="-13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1770" y="5877274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0512" y="1052736"/>
            <a:ext cx="871296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0" dirty="0" smtClean="0"/>
              <a:t>   К </a:t>
            </a:r>
            <a:r>
              <a:rPr lang="ru-RU" sz="2400" u="sng" dirty="0"/>
              <a:t>инциденту</a:t>
            </a:r>
            <a:r>
              <a:rPr lang="ru-RU" sz="2000" b="0" dirty="0"/>
              <a:t> следует относить:</a:t>
            </a:r>
          </a:p>
          <a:p>
            <a:pPr algn="just"/>
            <a:r>
              <a:rPr lang="ru-RU" sz="2000" b="0" dirty="0" smtClean="0"/>
              <a:t>   </a:t>
            </a:r>
            <a:r>
              <a:rPr lang="ru-RU" sz="2000" dirty="0" smtClean="0"/>
              <a:t>повреждения</a:t>
            </a:r>
            <a:r>
              <a:rPr lang="ru-RU" sz="2000" b="0" dirty="0" smtClean="0"/>
              <a:t> </a:t>
            </a:r>
            <a:r>
              <a:rPr lang="ru-RU" sz="2000" b="0" dirty="0"/>
              <a:t>(в том числе нарушение плотности) крышек и затворов у лазов или люков оборудования под давлением;</a:t>
            </a:r>
          </a:p>
          <a:p>
            <a:pPr algn="just"/>
            <a:r>
              <a:rPr lang="ru-RU" sz="2000" b="0" dirty="0" smtClean="0"/>
              <a:t>   </a:t>
            </a:r>
            <a:r>
              <a:rPr lang="ru-RU" sz="2000" dirty="0" smtClean="0"/>
              <a:t>образование </a:t>
            </a:r>
            <a:r>
              <a:rPr lang="ru-RU" sz="2000" dirty="0" err="1"/>
              <a:t>выпучин</a:t>
            </a:r>
            <a:r>
              <a:rPr lang="ru-RU" sz="2000" dirty="0"/>
              <a:t> и вмятин</a:t>
            </a:r>
            <a:r>
              <a:rPr lang="ru-RU" sz="2000" b="0" dirty="0"/>
              <a:t> на стенках оборудования под давлением и (или) его основных элементов, трещин и свищей в основном металле и (или) в сварных соединениях оборудования под давлением и (или) его основных элементов;</a:t>
            </a:r>
          </a:p>
          <a:p>
            <a:pPr algn="just"/>
            <a:r>
              <a:rPr lang="ru-RU" sz="2000" b="0" dirty="0" smtClean="0"/>
              <a:t>   </a:t>
            </a:r>
            <a:r>
              <a:rPr lang="ru-RU" sz="2000" dirty="0" smtClean="0"/>
              <a:t>повреждения </a:t>
            </a:r>
            <a:r>
              <a:rPr lang="ru-RU" sz="2000" dirty="0"/>
              <a:t>и разрывы отдельных деталей</a:t>
            </a:r>
            <a:r>
              <a:rPr lang="ru-RU" sz="2000" b="0" dirty="0"/>
              <a:t>, труб или узлов основных элементов, не приведшие к аварии оборудования под давлением, но вызвавшие необходимость его остановки (прекращения работы) для проведения ремонта или замены поврежденного участка (детали, узла) основного элемента оборудования либо временного </a:t>
            </a:r>
            <a:r>
              <a:rPr lang="ru-RU" sz="2000" b="0" dirty="0" smtClean="0"/>
              <a:t>оглушения                            поврежденной </a:t>
            </a:r>
            <a:r>
              <a:rPr lang="ru-RU" sz="2000" b="0" dirty="0"/>
              <a:t>трубы в составе элемента до проведения ближайшего планового ремонта оборудования в случаях, если это допущено руководством (инструкцией) по эксплуатации.</a:t>
            </a:r>
          </a:p>
        </p:txBody>
      </p:sp>
    </p:spTree>
    <p:extLst>
      <p:ext uri="{BB962C8B-B14F-4D97-AF65-F5344CB8AC3E}">
        <p14:creationId xmlns:p14="http://schemas.microsoft.com/office/powerpoint/2010/main" val="18230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889395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9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5211"/>
            <a:ext cx="8915400" cy="1148005"/>
            <a:chOff x="35496" y="39417"/>
            <a:chExt cx="9107488" cy="1194245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166728" y="39417"/>
              <a:ext cx="4315393" cy="1194245"/>
              <a:chOff x="166728" y="39417"/>
              <a:chExt cx="4315393" cy="1194245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166728" y="39417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1770" y="5877274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8624" y="1340768"/>
            <a:ext cx="95421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0" dirty="0"/>
              <a:t>Учитывая вышеуказанную классификацию с начала отопительного сезона 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(</a:t>
            </a:r>
            <a:r>
              <a:rPr lang="ru-RU" sz="2000" b="0" dirty="0"/>
              <a:t>21.09.2023 г.) в Сибирское управление </a:t>
            </a:r>
            <a:r>
              <a:rPr lang="ru-RU" sz="2000" b="0" dirty="0" err="1"/>
              <a:t>Ростехнадзора</a:t>
            </a:r>
            <a:r>
              <a:rPr lang="ru-RU" sz="2000" b="0" dirty="0"/>
              <a:t> по </a:t>
            </a:r>
            <a:r>
              <a:rPr lang="ru-RU" sz="2000" dirty="0"/>
              <a:t>Новосибирской области </a:t>
            </a:r>
            <a:r>
              <a:rPr lang="ru-RU" sz="2000" b="0" dirty="0"/>
              <a:t>поступило </a:t>
            </a:r>
            <a:r>
              <a:rPr lang="ru-RU" sz="2000" u="sng" dirty="0"/>
              <a:t>8 оперативных </a:t>
            </a:r>
            <a:r>
              <a:rPr lang="ru-RU" sz="2000" dirty="0"/>
              <a:t>сообщений </a:t>
            </a:r>
            <a:r>
              <a:rPr lang="ru-RU" sz="2000" b="0" dirty="0"/>
              <a:t>об инцидентах и аварийной ситуации на тепловых сетях, приведших к ограничению теплоснабжения населения и социально-значимых категорий потребителей. </a:t>
            </a:r>
          </a:p>
          <a:p>
            <a:pPr indent="457200" algn="just"/>
            <a:r>
              <a:rPr lang="ru-RU" sz="2000" b="0" dirty="0" smtClean="0"/>
              <a:t>С </a:t>
            </a:r>
            <a:r>
              <a:rPr lang="ru-RU" sz="2000" b="0" dirty="0"/>
              <a:t>начала отопительного сезона поступило</a:t>
            </a:r>
            <a:r>
              <a:rPr lang="ru-RU" sz="2000" b="0" i="1" dirty="0"/>
              <a:t> </a:t>
            </a:r>
            <a:r>
              <a:rPr lang="ru-RU" sz="2000" i="1" dirty="0"/>
              <a:t>6 оперативных сообщений</a:t>
            </a:r>
            <a:r>
              <a:rPr lang="ru-RU" sz="2000" dirty="0"/>
              <a:t> </a:t>
            </a:r>
            <a:r>
              <a:rPr lang="ru-RU" sz="2000" b="0" dirty="0"/>
              <a:t>об инцидентах на тепловых сетях города Новосибирска, </a:t>
            </a:r>
            <a:r>
              <a:rPr lang="ru-RU" sz="2000" i="1" dirty="0"/>
              <a:t>1 оперативное сообщение</a:t>
            </a:r>
            <a:r>
              <a:rPr lang="ru-RU" sz="2000" dirty="0"/>
              <a:t> </a:t>
            </a:r>
            <a:r>
              <a:rPr lang="ru-RU" sz="2000" b="0" dirty="0"/>
              <a:t>об инциденте на тепловых сетях города Куйбышева, относящихся к опасным производственным объектам (далее - ОПО), эксплуатируемым ООО «НТСК» и АО «СИБЭКО» соответственно (паспорт готовности муниципальному образованию выдан) </a:t>
            </a:r>
            <a:r>
              <a:rPr lang="ru-RU" sz="2000" b="0" dirty="0" smtClean="0"/>
              <a:t>и </a:t>
            </a:r>
            <a:r>
              <a:rPr lang="ru-RU" sz="2000" i="1" dirty="0" smtClean="0"/>
              <a:t>1 оперативное </a:t>
            </a:r>
            <a:r>
              <a:rPr lang="ru-RU" sz="2000" i="1" dirty="0"/>
              <a:t>сообщение</a:t>
            </a:r>
            <a:r>
              <a:rPr lang="ru-RU" sz="2000" dirty="0"/>
              <a:t> </a:t>
            </a:r>
            <a:r>
              <a:rPr lang="ru-RU" sz="2000" b="0" dirty="0"/>
              <a:t>об аварийной ситуации на тепловых сетях рабочего поселка Линево </a:t>
            </a:r>
            <a:r>
              <a:rPr lang="ru-RU" sz="2000" b="0" dirty="0" err="1"/>
              <a:t>Искитимского</a:t>
            </a:r>
            <a:r>
              <a:rPr lang="ru-RU" sz="2000" b="0" dirty="0"/>
              <a:t> района, эксплуатируемых МУП «РКЦ Линево», не относящимся к ОПО (</a:t>
            </a:r>
            <a:r>
              <a:rPr lang="ru-RU" sz="2000" dirty="0"/>
              <a:t>паспорт готовности муниципальному образованию не выдавался</a:t>
            </a:r>
            <a:r>
              <a:rPr lang="ru-RU" sz="2000" b="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6471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687146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-5612" y="34796"/>
            <a:ext cx="8921013" cy="1198418"/>
            <a:chOff x="29762" y="-13026"/>
            <a:chExt cx="9113222" cy="124668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9762" y="-13026"/>
              <a:ext cx="4315393" cy="1246688"/>
              <a:chOff x="29762" y="-13026"/>
              <a:chExt cx="4315393" cy="124668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9762" y="-13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1770" y="5877274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6562" name="Picture 2" descr="C:\Users\teplonach\Downloads\IMG-20240208-WA0009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31" y="1245283"/>
            <a:ext cx="4272627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63" name="Picture 3" descr="C:\Users\teplonach\Downloads\IMG-20240208-WA0010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024" y="1245064"/>
            <a:ext cx="4176464" cy="259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02942" y="836712"/>
            <a:ext cx="412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Фотографии ремонта трубопровода</a:t>
            </a:r>
            <a:endParaRPr lang="ru-RU" sz="1800" dirty="0"/>
          </a:p>
        </p:txBody>
      </p:sp>
      <p:pic>
        <p:nvPicPr>
          <p:cNvPr id="66565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30" y="3929199"/>
            <a:ext cx="4149657" cy="2500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567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32" y="4005064"/>
            <a:ext cx="4272626" cy="2424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60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762847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9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28540"/>
            <a:ext cx="8915400" cy="1204674"/>
            <a:chOff x="35496" y="-19534"/>
            <a:chExt cx="9107488" cy="1253196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-19534"/>
              <a:ext cx="4315393" cy="1253196"/>
              <a:chOff x="35496" y="-19534"/>
              <a:chExt cx="4315393" cy="1253196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-19534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9465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31405" y="707304"/>
            <a:ext cx="80380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800" dirty="0"/>
              <a:t>Динамика отключений на тепловых сетях, приведших к прекращению теплоснабжения потребителей города Новосибирска и Новосибирской области, в сравнении с прошлыми отопительными периодами приведена в таблице ниже: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1994"/>
              </p:ext>
            </p:extLst>
          </p:nvPr>
        </p:nvGraphicFramePr>
        <p:xfrm>
          <a:off x="416496" y="2204864"/>
          <a:ext cx="9073009" cy="4016292"/>
        </p:xfrm>
        <a:graphic>
          <a:graphicData uri="http://schemas.openxmlformats.org/drawingml/2006/table">
            <a:tbl>
              <a:tblPr/>
              <a:tblGrid>
                <a:gridCol w="708534"/>
                <a:gridCol w="3578317"/>
                <a:gridCol w="1617805"/>
                <a:gridCol w="1584176"/>
                <a:gridCol w="1584177"/>
              </a:tblGrid>
              <a:tr h="8221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2021-2022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2022-2023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2023-2024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37" marR="5937" marT="5937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отключений на тепловых сетях, повлекших ограничение теплоснабжения и горячего водоснабжения населения и социально-значимых потребителей на срок свыше 6 часов на ОПО теплоснабжающих и </a:t>
                      </a:r>
                      <a:r>
                        <a:rPr lang="ru-RU" sz="1600" b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теплосетевых</a:t>
                      </a: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организаций/количество инцидентов расследуемых с участием представителей Сибирского управления </a:t>
                      </a:r>
                      <a:r>
                        <a:rPr lang="ru-RU" sz="1600" b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Ростехнадзора</a:t>
                      </a: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520/9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607/8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(7 на ОПО и 2 на сетях </a:t>
                      </a:r>
                      <a:r>
                        <a:rPr lang="ru-RU" sz="1600" b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энергонадзора</a:t>
                      </a: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767/8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(7 на ОПО и 1 на сетях </a:t>
                      </a:r>
                      <a:r>
                        <a:rPr lang="ru-RU" sz="1600" b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энергонадзора</a:t>
                      </a: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84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07947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6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9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3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6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8624" y="1533465"/>
            <a:ext cx="936489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0" dirty="0" smtClean="0"/>
              <a:t>В </a:t>
            </a:r>
            <a:r>
              <a:rPr lang="ru-RU" sz="2000" b="0" dirty="0"/>
              <a:t>связи с произошедшими </a:t>
            </a:r>
            <a:r>
              <a:rPr lang="ru-RU" sz="2000" dirty="0"/>
              <a:t>4 инцидентами </a:t>
            </a:r>
            <a:r>
              <a:rPr lang="ru-RU" sz="2000" b="0" dirty="0"/>
              <a:t>на тепловых сетях Левобережной и Правобережной части города Новосибирска и поступившим из прокуратуры Новосибирской области Требованием Управлением в период с 23.01.2024 по 05.02.2024 была проведена внеплановая выездная проверка общества с ограниченной ответственностью «Новосибирская </a:t>
            </a:r>
            <a:r>
              <a:rPr lang="ru-RU" sz="2000" b="0" dirty="0" err="1"/>
              <a:t>теплосетевая</a:t>
            </a:r>
            <a:r>
              <a:rPr lang="ru-RU" sz="2000" b="0" dirty="0"/>
              <a:t> компания», выявлено </a:t>
            </a:r>
            <a:r>
              <a:rPr lang="ru-RU" sz="2000" u="sng" dirty="0"/>
              <a:t>162 нарушения </a:t>
            </a:r>
            <a:r>
              <a:rPr lang="ru-RU" sz="2000" b="0" dirty="0"/>
              <a:t>обязательных требований в области промышленной безопасности. </a:t>
            </a:r>
          </a:p>
          <a:p>
            <a:pPr indent="457200" algn="just"/>
            <a:r>
              <a:rPr lang="ru-RU" sz="2000" b="0" u="sng" dirty="0"/>
              <a:t>Из них основные</a:t>
            </a:r>
            <a:r>
              <a:rPr lang="ru-RU" sz="2000" b="0" dirty="0"/>
              <a:t>: </a:t>
            </a:r>
          </a:p>
          <a:p>
            <a:pPr indent="457200" algn="just"/>
            <a:r>
              <a:rPr lang="ru-RU" sz="2000" b="0" dirty="0"/>
              <a:t>- не проводится экспертиза промышленной безопасности сооружений тепловой сети (камер, лотков, каналов);</a:t>
            </a:r>
          </a:p>
          <a:p>
            <a:pPr indent="457200" algn="just"/>
            <a:r>
              <a:rPr lang="ru-RU" sz="2000" b="0" dirty="0"/>
              <a:t>- не проводится экспертиза промышленной безопасности для оценки фактического состояния трубопровода тепловой сети  после проведения восстановительного ремонта, после инцидента, в результате которого был поврежден трубопровод;</a:t>
            </a:r>
          </a:p>
          <a:p>
            <a:pPr indent="457200" algn="just"/>
            <a:r>
              <a:rPr lang="ru-RU" sz="2000" b="0" dirty="0"/>
              <a:t>- отсутствует антикоррозионное покрытие и тепловая изоляция на отдельных участках тепловой сети;</a:t>
            </a:r>
          </a:p>
          <a:p>
            <a:pPr indent="457200" algn="just"/>
            <a:r>
              <a:rPr lang="ru-RU" sz="2000" b="0" dirty="0"/>
              <a:t>- имеются дефекты (свищи) на трубопроводах</a:t>
            </a:r>
            <a:r>
              <a:rPr lang="ru-RU" sz="2000" b="0" dirty="0" smtClean="0"/>
              <a:t>.</a:t>
            </a:r>
            <a:endParaRPr lang="ru-RU" sz="2000" b="0" dirty="0"/>
          </a:p>
        </p:txBody>
      </p:sp>
      <p:sp>
        <p:nvSpPr>
          <p:cNvPr id="20" name="TextBox 19"/>
          <p:cNvSpPr txBox="1"/>
          <p:nvPr/>
        </p:nvSpPr>
        <p:spPr>
          <a:xfrm>
            <a:off x="1637454" y="77063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/>
              <a:t>Принятые Сибирским управлением </a:t>
            </a:r>
            <a:r>
              <a:rPr lang="ru-RU" sz="1800" dirty="0" err="1"/>
              <a:t>Ростехнадзора</a:t>
            </a:r>
            <a:r>
              <a:rPr lang="ru-RU" sz="1800" dirty="0"/>
              <a:t> меры к теплоснабжающим и </a:t>
            </a:r>
            <a:r>
              <a:rPr lang="ru-RU" sz="1800" dirty="0" err="1"/>
              <a:t>теплосетевым</a:t>
            </a:r>
            <a:r>
              <a:rPr lang="ru-RU" sz="1800" dirty="0"/>
              <a:t> организациям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3826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738767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5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71950"/>
            <a:ext cx="8915400" cy="1161264"/>
            <a:chOff x="35496" y="25624"/>
            <a:chExt cx="9107488" cy="120803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25624"/>
              <a:ext cx="4315393" cy="1208038"/>
              <a:chOff x="35496" y="25624"/>
              <a:chExt cx="4315393" cy="120803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25624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9465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9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27169" y="940826"/>
            <a:ext cx="84894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dirty="0"/>
              <a:t>Доля обновляемых тепловых сетей от общей их протяженности остается достаточно низкой (данные по замене тепловых сетей ООО «НТСК» приведена в таблице):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583585"/>
              </p:ext>
            </p:extLst>
          </p:nvPr>
        </p:nvGraphicFramePr>
        <p:xfrm>
          <a:off x="268624" y="1844824"/>
          <a:ext cx="9148872" cy="2186940"/>
        </p:xfrm>
        <a:graphic>
          <a:graphicData uri="http://schemas.openxmlformats.org/drawingml/2006/table">
            <a:tbl>
              <a:tblPr/>
              <a:tblGrid>
                <a:gridCol w="660082"/>
                <a:gridCol w="3952286"/>
                <a:gridCol w="1800200"/>
                <a:gridCol w="1584176"/>
                <a:gridCol w="1152128"/>
              </a:tblGrid>
              <a:tr h="3457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№, п/п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2021 - 2022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2022 - 2023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2023 - 2024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70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Планируемое количество участков тепловых сетей под замену/протяженность в однотрубном исчислении, км: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9/1,968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20/12,444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31/17,000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участков/протяженность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9/1,968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20/12,444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31/17,000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Процент замены тепловых сетей от общей протяженности, %: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8624" y="4293096"/>
            <a:ext cx="92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800" b="0" dirty="0"/>
              <a:t>С каждым годом процент износа участков </a:t>
            </a:r>
            <a:r>
              <a:rPr lang="ru-RU" sz="1800" i="1" dirty="0"/>
              <a:t>магистральных</a:t>
            </a:r>
            <a:r>
              <a:rPr lang="ru-RU" sz="1800" b="0" i="1" dirty="0"/>
              <a:t> и </a:t>
            </a:r>
            <a:r>
              <a:rPr lang="ru-RU" sz="1800" i="1" dirty="0"/>
              <a:t>внутриквартальных тепловых сетей</a:t>
            </a:r>
            <a:r>
              <a:rPr lang="ru-RU" sz="1800" b="0" dirty="0"/>
              <a:t> растет, количество дефектов увеличивается, таким образом, необходим комплексный подход к повышению надежности и снижению потерь в </a:t>
            </a:r>
            <a:r>
              <a:rPr lang="ru-RU" sz="1800" b="0" dirty="0" err="1"/>
              <a:t>теплосетевом</a:t>
            </a:r>
            <a:r>
              <a:rPr lang="ru-RU" sz="1800" b="0" dirty="0"/>
              <a:t> комплексе в целом в части объективной оценки состояния трубопроводов, защиты от негативного воздействия техногенного характера и окружающей среды,  разрушающих факторов, увеличение объемов  проводимых ремонтов. </a:t>
            </a:r>
          </a:p>
          <a:p>
            <a:pPr indent="457200" algn="just"/>
            <a:r>
              <a:rPr lang="ru-RU" sz="1800" dirty="0"/>
              <a:t>На сегодняшний день их количество недостаточно для безаварийной работы в отопительный сезон.</a:t>
            </a:r>
          </a:p>
        </p:txBody>
      </p:sp>
    </p:spTree>
    <p:extLst>
      <p:ext uri="{BB962C8B-B14F-4D97-AF65-F5344CB8AC3E}">
        <p14:creationId xmlns:p14="http://schemas.microsoft.com/office/powerpoint/2010/main" val="323119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BoIKoMzT9Wh20k0e2mB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LqmGzrGkH73bDjSlMOV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22064</TotalTime>
  <Words>924</Words>
  <Application>Microsoft Office PowerPoint</Application>
  <PresentationFormat>Лист A4 (210x297 мм)</PresentationFormat>
  <Paragraphs>129</Paragraphs>
  <Slides>9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A.Tukay</dc:creator>
  <cp:lastModifiedBy>Начальник отдела</cp:lastModifiedBy>
  <cp:revision>1277</cp:revision>
  <cp:lastPrinted>2020-12-16T06:16:08Z</cp:lastPrinted>
  <dcterms:created xsi:type="dcterms:W3CDTF">2012-04-16T06:44:06Z</dcterms:created>
  <dcterms:modified xsi:type="dcterms:W3CDTF">2024-02-27T07:16:47Z</dcterms:modified>
</cp:coreProperties>
</file>